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97" r:id="rId2"/>
    <p:sldId id="256" r:id="rId3"/>
    <p:sldId id="295" r:id="rId4"/>
    <p:sldId id="258" r:id="rId5"/>
    <p:sldId id="259" r:id="rId6"/>
    <p:sldId id="260" r:id="rId7"/>
    <p:sldId id="267" r:id="rId8"/>
    <p:sldId id="266" r:id="rId9"/>
    <p:sldId id="263" r:id="rId10"/>
    <p:sldId id="269" r:id="rId11"/>
    <p:sldId id="290" r:id="rId12"/>
    <p:sldId id="273" r:id="rId13"/>
    <p:sldId id="298" r:id="rId14"/>
    <p:sldId id="274" r:id="rId15"/>
    <p:sldId id="257" r:id="rId16"/>
    <p:sldId id="294" r:id="rId17"/>
    <p:sldId id="268" r:id="rId18"/>
    <p:sldId id="264" r:id="rId19"/>
    <p:sldId id="265" r:id="rId20"/>
    <p:sldId id="286" r:id="rId21"/>
    <p:sldId id="289" r:id="rId22"/>
    <p:sldId id="271" r:id="rId23"/>
    <p:sldId id="285" r:id="rId24"/>
    <p:sldId id="280" r:id="rId25"/>
    <p:sldId id="293" r:id="rId26"/>
    <p:sldId id="277" r:id="rId27"/>
    <p:sldId id="291" r:id="rId28"/>
    <p:sldId id="292" r:id="rId29"/>
    <p:sldId id="281" r:id="rId30"/>
    <p:sldId id="283" r:id="rId31"/>
    <p:sldId id="261" r:id="rId32"/>
    <p:sldId id="276" r:id="rId33"/>
    <p:sldId id="279" r:id="rId34"/>
    <p:sldId id="296"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CADE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1" d="100"/>
          <a:sy n="61" d="100"/>
        </p:scale>
        <p:origin x="88" y="1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20.jpg>
</file>

<file path=ppt/media/image21.jpg>
</file>

<file path=ppt/media/image22.jpg>
</file>

<file path=ppt/media/image23.jpg>
</file>

<file path=ppt/media/image24.jpg>
</file>

<file path=ppt/media/image3.jpg>
</file>

<file path=ppt/media/image4.jp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5A61015F-7CC6-4D0A-9D87-873EA4C304CC}" type="datetimeFigureOut">
              <a:rPr lang="en-US" dirty="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102412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smtClean="0"/>
              <a:t>Formatvorlagen des Textmasters bearbeiten</a:t>
            </a:r>
          </a:p>
        </p:txBody>
      </p:sp>
      <p:sp>
        <p:nvSpPr>
          <p:cNvPr id="6" name="Content Placeholder 5"/>
          <p:cNvSpPr>
            <a:spLocks noGrp="1"/>
          </p:cNvSpPr>
          <p:nvPr>
            <p:ph sz="quarter" idx="4"/>
          </p:nvPr>
        </p:nvSpPr>
        <p:spPr>
          <a:xfrm>
            <a:off x="599088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6/10/2021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6/10/2021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smtClean="0"/>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05C68B11-C5A8-448C-8CE9-B1A273C79CFC}"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C7616CA0-919D-4A49-9C8A-62FDFB3A5183}" type="datetimeFigureOut">
              <a:rPr lang="en-US" dirty="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6/10/2021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‹Nr.›</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Booking_Rates.html"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hyperlink" Target="https://arxiv.org/abs/1106.1813"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www.investopedia.com/terms/o/occupancy-rate.asp" TargetMode="External"/><Relationship Id="rId2" Type="http://schemas.openxmlformats.org/officeDocument/2006/relationships/hyperlink" Target="https://www.investopedia.com/terms/a/average-daily-rate.asp"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sz="2800" cap="all" dirty="0" smtClean="0">
                <a:latin typeface="+mj-lt"/>
              </a:rPr>
              <a:t>Diana Jaffé</a:t>
            </a:r>
            <a:r>
              <a:rPr lang="de-DE" dirty="0" smtClean="0"/>
              <a:t/>
            </a:r>
            <a:br>
              <a:rPr lang="de-DE" dirty="0" smtClean="0"/>
            </a:br>
            <a:r>
              <a:rPr lang="de-DE" dirty="0" smtClean="0"/>
              <a:t>Code Academy</a:t>
            </a:r>
          </a:p>
          <a:p>
            <a:r>
              <a:rPr lang="de-DE" dirty="0" smtClean="0"/>
              <a:t>June 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1" b="16451"/>
          <a:stretch/>
        </p:blipFill>
        <p:spPr>
          <a:xfrm>
            <a:off x="0" y="-1309041"/>
            <a:ext cx="12199216" cy="6015795"/>
          </a:xfrm>
          <a:prstGeom prst="rect">
            <a:avLst/>
          </a:prstGeom>
        </p:spPr>
      </p:pic>
    </p:spTree>
    <p:extLst>
      <p:ext uri="{BB962C8B-B14F-4D97-AF65-F5344CB8AC3E}">
        <p14:creationId xmlns:p14="http://schemas.microsoft.com/office/powerpoint/2010/main" val="15231307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a:t>Good</a:t>
            </a:r>
            <a:r>
              <a:rPr lang="de-DE" dirty="0"/>
              <a:t> Data </a:t>
            </a:r>
            <a:r>
              <a:rPr lang="de-DE" dirty="0" err="1"/>
              <a:t>Paints</a:t>
            </a:r>
            <a:r>
              <a:rPr lang="de-DE" dirty="0"/>
              <a:t> A Picture </a:t>
            </a:r>
            <a:br>
              <a:rPr lang="de-DE" dirty="0"/>
            </a:br>
            <a:r>
              <a:rPr lang="de-DE" dirty="0" err="1"/>
              <a:t>Of</a:t>
            </a:r>
            <a:r>
              <a:rPr lang="de-DE" dirty="0"/>
              <a:t> The World</a:t>
            </a:r>
            <a:r>
              <a:rPr lang="de-DE" dirty="0" smtClean="0"/>
              <a:t>.</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6671"/>
          <a:stretch/>
        </p:blipFill>
        <p:spPr>
          <a:xfrm>
            <a:off x="0" y="-3037973"/>
            <a:ext cx="12192000" cy="7619598"/>
          </a:xfrm>
          <a:prstGeom prst="rect">
            <a:avLst/>
          </a:prstGeom>
        </p:spPr>
      </p:pic>
    </p:spTree>
    <p:extLst>
      <p:ext uri="{BB962C8B-B14F-4D97-AF65-F5344CB8AC3E}">
        <p14:creationId xmlns:p14="http://schemas.microsoft.com/office/powerpoint/2010/main" val="41423179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Possible</a:t>
            </a:r>
            <a:r>
              <a:rPr lang="de-DE" dirty="0" smtClean="0"/>
              <a:t> </a:t>
            </a:r>
            <a:r>
              <a:rPr lang="de-DE" dirty="0" err="1" smtClean="0"/>
              <a:t>kpi</a:t>
            </a:r>
            <a:r>
              <a:rPr lang="de-DE" dirty="0" smtClean="0"/>
              <a:t> s</a:t>
            </a:r>
            <a:endParaRPr lang="de-DE" dirty="0"/>
          </a:p>
        </p:txBody>
      </p:sp>
    </p:spTree>
    <p:extLst>
      <p:ext uri="{BB962C8B-B14F-4D97-AF65-F5344CB8AC3E}">
        <p14:creationId xmlns:p14="http://schemas.microsoft.com/office/powerpoint/2010/main" val="4674700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9164" y="1422374"/>
            <a:ext cx="6750000" cy="5400000"/>
          </a:xfrm>
          <a:prstGeom prst="rect">
            <a:avLst/>
          </a:prstGeom>
        </p:spPr>
      </p:pic>
      <p:sp>
        <p:nvSpPr>
          <p:cNvPr id="2" name="Titel 1"/>
          <p:cNvSpPr>
            <a:spLocks noGrp="1"/>
          </p:cNvSpPr>
          <p:nvPr>
            <p:ph type="title"/>
          </p:nvPr>
        </p:nvSpPr>
        <p:spPr/>
        <p:txBody>
          <a:bodyPr/>
          <a:lstStyle/>
          <a:p>
            <a:r>
              <a:rPr lang="de-DE" dirty="0" smtClean="0"/>
              <a:t>Data </a:t>
            </a:r>
            <a:r>
              <a:rPr lang="de-DE" dirty="0" err="1" smtClean="0"/>
              <a:t>structure</a:t>
            </a:r>
            <a:endParaRPr lang="de-DE" dirty="0"/>
          </a:p>
        </p:txBody>
      </p:sp>
    </p:spTree>
    <p:extLst>
      <p:ext uri="{BB962C8B-B14F-4D97-AF65-F5344CB8AC3E}">
        <p14:creationId xmlns:p14="http://schemas.microsoft.com/office/powerpoint/2010/main" val="29332989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6295" y="1363899"/>
            <a:ext cx="8640000" cy="5400000"/>
          </a:xfrm>
          <a:prstGeom prst="rect">
            <a:avLst/>
          </a:prstGeom>
        </p:spPr>
      </p:pic>
      <p:sp>
        <p:nvSpPr>
          <p:cNvPr id="2" name="Titel 1"/>
          <p:cNvSpPr>
            <a:spLocks noGrp="1"/>
          </p:cNvSpPr>
          <p:nvPr>
            <p:ph type="title"/>
          </p:nvPr>
        </p:nvSpPr>
        <p:spPr/>
        <p:txBody>
          <a:bodyPr/>
          <a:lstStyle/>
          <a:p>
            <a:r>
              <a:rPr lang="de-DE" dirty="0" err="1" smtClean="0"/>
              <a:t>CANCELLATion</a:t>
            </a:r>
            <a:r>
              <a:rPr lang="de-DE" dirty="0" smtClean="0"/>
              <a:t> Rate per </a:t>
            </a:r>
            <a:r>
              <a:rPr lang="de-DE" dirty="0" err="1" smtClean="0"/>
              <a:t>month</a:t>
            </a:r>
            <a:r>
              <a:rPr lang="de-DE" dirty="0" smtClean="0"/>
              <a:t> in %</a:t>
            </a:r>
            <a:endParaRPr lang="de-DE" dirty="0"/>
          </a:p>
        </p:txBody>
      </p:sp>
    </p:spTree>
    <p:extLst>
      <p:ext uri="{BB962C8B-B14F-4D97-AF65-F5344CB8AC3E}">
        <p14:creationId xmlns:p14="http://schemas.microsoft.com/office/powerpoint/2010/main" val="5824249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057" y="1447490"/>
            <a:ext cx="11880000" cy="5400000"/>
          </a:xfrm>
          <a:prstGeom prst="rect">
            <a:avLst/>
          </a:prstGeom>
        </p:spPr>
      </p:pic>
      <p:sp>
        <p:nvSpPr>
          <p:cNvPr id="2" name="Titel 1"/>
          <p:cNvSpPr>
            <a:spLocks noGrp="1"/>
          </p:cNvSpPr>
          <p:nvPr>
            <p:ph type="title"/>
          </p:nvPr>
        </p:nvSpPr>
        <p:spPr/>
        <p:txBody>
          <a:bodyPr/>
          <a:lstStyle/>
          <a:p>
            <a:r>
              <a:rPr lang="de-DE" dirty="0" smtClean="0"/>
              <a:t>Travel Rate (positive </a:t>
            </a:r>
            <a:r>
              <a:rPr lang="de-DE" dirty="0" err="1" smtClean="0"/>
              <a:t>for</a:t>
            </a:r>
            <a:r>
              <a:rPr lang="de-DE" dirty="0" smtClean="0"/>
              <a:t> </a:t>
            </a:r>
            <a:r>
              <a:rPr lang="de-DE" dirty="0" err="1" smtClean="0"/>
              <a:t>no</a:t>
            </a:r>
            <a:r>
              <a:rPr lang="de-DE" dirty="0" smtClean="0"/>
              <a:t> </a:t>
            </a:r>
            <a:r>
              <a:rPr lang="de-DE" dirty="0" err="1" smtClean="0"/>
              <a:t>cancellation</a:t>
            </a:r>
            <a:r>
              <a:rPr lang="de-DE" dirty="0" smtClean="0"/>
              <a:t>)</a:t>
            </a:r>
            <a:endParaRPr lang="de-DE" dirty="0"/>
          </a:p>
        </p:txBody>
      </p:sp>
    </p:spTree>
    <p:extLst>
      <p:ext uri="{BB962C8B-B14F-4D97-AF65-F5344CB8AC3E}">
        <p14:creationId xmlns:p14="http://schemas.microsoft.com/office/powerpoint/2010/main" val="16244238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895664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Life </a:t>
            </a:r>
            <a:r>
              <a:rPr lang="de-DE" dirty="0" err="1" smtClean="0"/>
              <a:t>begins</a:t>
            </a:r>
            <a:r>
              <a:rPr lang="de-DE" dirty="0" smtClean="0"/>
              <a:t> </a:t>
            </a:r>
            <a:r>
              <a:rPr lang="de-DE" dirty="0" err="1" smtClean="0"/>
              <a:t>Where</a:t>
            </a:r>
            <a:r>
              <a:rPr lang="de-DE" dirty="0" smtClean="0"/>
              <a:t> </a:t>
            </a:r>
            <a:r>
              <a:rPr lang="de-DE" dirty="0" err="1" smtClean="0"/>
              <a:t>the</a:t>
            </a:r>
            <a:r>
              <a:rPr lang="de-DE" dirty="0" smtClean="0"/>
              <a:t> </a:t>
            </a:r>
            <a:r>
              <a:rPr lang="de-DE" dirty="0" err="1" smtClean="0"/>
              <a:t>data</a:t>
            </a:r>
            <a:r>
              <a:rPr lang="de-DE" dirty="0" smtClean="0"/>
              <a:t> </a:t>
            </a:r>
            <a:r>
              <a:rPr lang="de-DE" dirty="0" err="1" smtClean="0"/>
              <a:t>ends</a:t>
            </a:r>
            <a:endParaRPr lang="de-DE" dirty="0"/>
          </a:p>
        </p:txBody>
      </p:sp>
      <p:sp>
        <p:nvSpPr>
          <p:cNvPr id="3" name="Inhaltsplatzhalter 2"/>
          <p:cNvSpPr>
            <a:spLocks noGrp="1"/>
          </p:cNvSpPr>
          <p:nvPr>
            <p:ph idx="1"/>
          </p:nvPr>
        </p:nvSpPr>
        <p:spPr/>
        <p:txBody>
          <a:bodyPr/>
          <a:lstStyle/>
          <a:p>
            <a:r>
              <a:rPr lang="de-DE" dirty="0" err="1" smtClean="0"/>
              <a:t>Questions</a:t>
            </a:r>
            <a:r>
              <a:rPr lang="de-DE" dirty="0" smtClean="0"/>
              <a:t>:</a:t>
            </a:r>
          </a:p>
          <a:p>
            <a:pPr marL="180975" indent="-180975">
              <a:buFont typeface="Arial" panose="020B0604020202020204" pitchFamily="34" charset="0"/>
              <a:buChar char="•"/>
            </a:pPr>
            <a:r>
              <a:rPr lang="de-DE" dirty="0" err="1" smtClean="0"/>
              <a:t>What</a:t>
            </a:r>
            <a:r>
              <a:rPr lang="de-DE" dirty="0" smtClean="0"/>
              <a:t> </a:t>
            </a:r>
            <a:r>
              <a:rPr lang="de-DE" dirty="0" err="1" smtClean="0"/>
              <a:t>are</a:t>
            </a:r>
            <a:r>
              <a:rPr lang="de-DE" dirty="0" smtClean="0"/>
              <a:t> </a:t>
            </a:r>
            <a:r>
              <a:rPr lang="de-DE" dirty="0" err="1" smtClean="0"/>
              <a:t>the</a:t>
            </a:r>
            <a:r>
              <a:rPr lang="de-DE" dirty="0" smtClean="0"/>
              <a:t> </a:t>
            </a:r>
            <a:r>
              <a:rPr lang="de-DE" dirty="0" err="1" smtClean="0"/>
              <a:t>reasons</a:t>
            </a:r>
            <a:r>
              <a:rPr lang="de-DE" dirty="0" smtClean="0"/>
              <a:t> </a:t>
            </a:r>
            <a:r>
              <a:rPr lang="de-DE" dirty="0" err="1" smtClean="0"/>
              <a:t>for</a:t>
            </a:r>
            <a:r>
              <a:rPr lang="de-DE" dirty="0" smtClean="0"/>
              <a:t> </a:t>
            </a:r>
            <a:r>
              <a:rPr lang="de-DE" dirty="0" err="1" smtClean="0"/>
              <a:t>the</a:t>
            </a:r>
            <a:r>
              <a:rPr lang="de-DE" dirty="0" smtClean="0"/>
              <a:t> </a:t>
            </a:r>
            <a:r>
              <a:rPr lang="de-DE" dirty="0" err="1" smtClean="0"/>
              <a:t>vast</a:t>
            </a:r>
            <a:r>
              <a:rPr lang="de-DE" dirty="0" smtClean="0"/>
              <a:t> </a:t>
            </a:r>
            <a:r>
              <a:rPr lang="de-DE" dirty="0" err="1" smtClean="0"/>
              <a:t>cancellation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in </a:t>
            </a:r>
            <a:r>
              <a:rPr lang="de-DE" dirty="0" err="1" smtClean="0"/>
              <a:t>summer</a:t>
            </a:r>
            <a:r>
              <a:rPr lang="de-DE" dirty="0" smtClean="0"/>
              <a:t> </a:t>
            </a:r>
            <a:r>
              <a:rPr lang="de-DE" dirty="0" err="1" smtClean="0"/>
              <a:t>of</a:t>
            </a:r>
            <a:r>
              <a:rPr lang="de-DE" dirty="0" smtClean="0"/>
              <a:t>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a:t>
            </a:r>
            <a:endParaRPr lang="de-DE" dirty="0"/>
          </a:p>
        </p:txBody>
      </p:sp>
    </p:spTree>
    <p:extLst>
      <p:ext uri="{BB962C8B-B14F-4D97-AF65-F5344CB8AC3E}">
        <p14:creationId xmlns:p14="http://schemas.microsoft.com/office/powerpoint/2010/main" val="26683212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237" t="-8982" r="237" b="14142"/>
          <a:stretch/>
        </p:blipFill>
        <p:spPr>
          <a:xfrm>
            <a:off x="-28875" y="-1624113"/>
            <a:ext cx="12192000" cy="6504121"/>
          </a:xfrm>
          <a:prstGeom prst="rect">
            <a:avLst/>
          </a:prstGeom>
        </p:spPr>
      </p:pic>
    </p:spTree>
    <p:extLst>
      <p:ext uri="{BB962C8B-B14F-4D97-AF65-F5344CB8AC3E}">
        <p14:creationId xmlns:p14="http://schemas.microsoft.com/office/powerpoint/2010/main" val="29214536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0586"/>
          <a:stretch/>
        </p:blipFill>
        <p:spPr>
          <a:xfrm>
            <a:off x="0" y="-98124"/>
            <a:ext cx="12192000" cy="4679749"/>
          </a:xfrm>
          <a:prstGeom prst="rect">
            <a:avLst/>
          </a:prstGeom>
        </p:spPr>
      </p:pic>
    </p:spTree>
    <p:extLst>
      <p:ext uri="{BB962C8B-B14F-4D97-AF65-F5344CB8AC3E}">
        <p14:creationId xmlns:p14="http://schemas.microsoft.com/office/powerpoint/2010/main" val="24555166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79" t="11419" r="79" b="26622"/>
          <a:stretch/>
        </p:blipFill>
        <p:spPr>
          <a:xfrm>
            <a:off x="-20402" y="-288758"/>
            <a:ext cx="12212401" cy="4908884"/>
          </a:xfrm>
          <a:prstGeom prst="rect">
            <a:avLst/>
          </a:prstGeom>
        </p:spPr>
      </p:pic>
    </p:spTree>
    <p:extLst>
      <p:ext uri="{BB962C8B-B14F-4D97-AF65-F5344CB8AC3E}">
        <p14:creationId xmlns:p14="http://schemas.microsoft.com/office/powerpoint/2010/main" val="25438044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3649"/>
          <a:stretch/>
        </p:blipFill>
        <p:spPr>
          <a:xfrm>
            <a:off x="0" y="-250250"/>
            <a:ext cx="12192000" cy="5236136"/>
          </a:xfrm>
          <a:prstGeom prst="rect">
            <a:avLst/>
          </a:prstGeom>
        </p:spPr>
      </p:pic>
    </p:spTree>
    <p:extLst>
      <p:ext uri="{BB962C8B-B14F-4D97-AF65-F5344CB8AC3E}">
        <p14:creationId xmlns:p14="http://schemas.microsoft.com/office/powerpoint/2010/main" val="14682671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Is</a:t>
            </a:r>
            <a:r>
              <a:rPr lang="de-DE" dirty="0"/>
              <a:t> </a:t>
            </a:r>
            <a:r>
              <a:rPr lang="de-DE" dirty="0" smtClean="0"/>
              <a:t>„</a:t>
            </a:r>
            <a:r>
              <a:rPr lang="de-DE" dirty="0" err="1" smtClean="0"/>
              <a:t>the</a:t>
            </a:r>
            <a:r>
              <a:rPr lang="de-DE" dirty="0" smtClean="0"/>
              <a:t> </a:t>
            </a:r>
            <a:r>
              <a:rPr lang="de-DE" dirty="0" err="1" smtClean="0"/>
              <a:t>machine</a:t>
            </a:r>
            <a:r>
              <a:rPr lang="de-DE" dirty="0" smtClean="0"/>
              <a:t>“ </a:t>
            </a:r>
            <a:br>
              <a:rPr lang="de-DE" dirty="0" smtClean="0"/>
            </a:br>
            <a:r>
              <a:rPr lang="de-DE" dirty="0" smtClean="0"/>
              <a:t>a </a:t>
            </a:r>
            <a:r>
              <a:rPr lang="de-DE" dirty="0" err="1" smtClean="0"/>
              <a:t>fortune</a:t>
            </a:r>
            <a:r>
              <a:rPr lang="de-DE" dirty="0" smtClean="0"/>
              <a:t> </a:t>
            </a:r>
            <a:r>
              <a:rPr lang="de-DE" dirty="0" err="1" smtClean="0"/>
              <a:t>teller</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23325" b="24180"/>
          <a:stretch/>
        </p:blipFill>
        <p:spPr>
          <a:xfrm>
            <a:off x="-1772" y="-665"/>
            <a:ext cx="12193772" cy="4572665"/>
          </a:xfrm>
          <a:prstGeom prst="rect">
            <a:avLst/>
          </a:prstGeom>
        </p:spPr>
      </p:pic>
    </p:spTree>
    <p:extLst>
      <p:ext uri="{BB962C8B-B14F-4D97-AF65-F5344CB8AC3E}">
        <p14:creationId xmlns:p14="http://schemas.microsoft.com/office/powerpoint/2010/main" val="17556339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Can a </a:t>
            </a:r>
            <a:r>
              <a:rPr lang="de-DE" dirty="0" err="1" smtClean="0"/>
              <a:t>machine</a:t>
            </a:r>
            <a:r>
              <a:rPr lang="de-DE" dirty="0" smtClean="0"/>
              <a:t> </a:t>
            </a:r>
            <a:r>
              <a:rPr lang="de-DE" dirty="0" err="1" smtClean="0"/>
              <a:t>predict</a:t>
            </a:r>
            <a:r>
              <a:rPr lang="de-DE" dirty="0" smtClean="0"/>
              <a:t> </a:t>
            </a:r>
            <a:r>
              <a:rPr lang="de-DE" dirty="0" err="1" smtClean="0"/>
              <a:t>people‘s</a:t>
            </a:r>
            <a:r>
              <a:rPr lang="de-DE" dirty="0" smtClean="0"/>
              <a:t> </a:t>
            </a:r>
            <a:r>
              <a:rPr lang="de-DE" dirty="0" err="1" smtClean="0"/>
              <a:t>behavior</a:t>
            </a:r>
            <a:r>
              <a:rPr lang="de-DE" dirty="0" smtClean="0"/>
              <a:t> in </a:t>
            </a:r>
            <a:r>
              <a:rPr lang="de-DE" dirty="0" err="1" smtClean="0"/>
              <a:t>the</a:t>
            </a:r>
            <a:r>
              <a:rPr lang="de-DE" dirty="0" smtClean="0"/>
              <a:t> </a:t>
            </a:r>
            <a:r>
              <a:rPr lang="de-DE" dirty="0" err="1" smtClean="0"/>
              <a:t>future</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16381"/>
          <a:stretch/>
        </p:blipFill>
        <p:spPr>
          <a:xfrm>
            <a:off x="0" y="-1828798"/>
            <a:ext cx="12192000" cy="6411433"/>
          </a:xfrm>
          <a:prstGeom prst="rect">
            <a:avLst/>
          </a:prstGeom>
        </p:spPr>
      </p:pic>
    </p:spTree>
    <p:extLst>
      <p:ext uri="{BB962C8B-B14F-4D97-AF65-F5344CB8AC3E}">
        <p14:creationId xmlns:p14="http://schemas.microsoft.com/office/powerpoint/2010/main" val="37081446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672701306"/>
              </p:ext>
            </p:extLst>
          </p:nvPr>
        </p:nvGraphicFramePr>
        <p:xfrm>
          <a:off x="2066730" y="2370857"/>
          <a:ext cx="7776837" cy="2510208"/>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0.891871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0.765818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0.855423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0.691746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0.835123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0.643846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smtClean="0">
                          <a:effectLst/>
                        </a:rPr>
                        <a:t>K-</a:t>
                      </a:r>
                      <a:r>
                        <a:rPr lang="de-DE" sz="2000" u="none" strike="noStrike" dirty="0" err="1" smtClean="0">
                          <a:effectLst/>
                        </a:rPr>
                        <a:t>Fold</a:t>
                      </a:r>
                      <a:r>
                        <a:rPr lang="de-DE" sz="2000" u="none" strike="noStrike" dirty="0" smtClean="0">
                          <a:effectLst/>
                        </a:rPr>
                        <a:t> </a:t>
                      </a:r>
                      <a:r>
                        <a:rPr lang="de-DE" sz="2000" u="none" strike="noStrike" dirty="0" err="1" smtClean="0">
                          <a:effectLst/>
                        </a:rPr>
                        <a:t>Decision</a:t>
                      </a:r>
                      <a:r>
                        <a:rPr lang="de-DE" sz="2000" u="none" strike="noStrike" dirty="0" smtClean="0">
                          <a:effectLst/>
                        </a:rPr>
                        <a:t> </a:t>
                      </a:r>
                      <a:r>
                        <a:rPr lang="de-DE" sz="2000" u="none" strike="noStrike" dirty="0" err="1" smtClean="0">
                          <a:effectLst/>
                        </a:rPr>
                        <a:t>Tree</a:t>
                      </a:r>
                      <a:r>
                        <a:rPr lang="de-DE" sz="2000" u="none" strike="noStrike" dirty="0" smtClean="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b="0" i="0" u="none" strike="noStrike" dirty="0" smtClean="0">
                          <a:solidFill>
                            <a:srgbClr val="000000"/>
                          </a:solidFill>
                          <a:effectLst/>
                          <a:latin typeface="+mn-lt"/>
                        </a:rPr>
                        <a:t>0.819173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Logistic</a:t>
                      </a:r>
                      <a:r>
                        <a:rPr lang="de-DE" sz="2000" u="none" strike="noStrike" dirty="0">
                          <a:effectLst/>
                        </a:rPr>
                        <a:t> Regression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0.792928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0.529230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bl>
          </a:graphicData>
        </a:graphic>
      </p:graphicFrame>
    </p:spTree>
    <p:extLst>
      <p:ext uri="{BB962C8B-B14F-4D97-AF65-F5344CB8AC3E}">
        <p14:creationId xmlns:p14="http://schemas.microsoft.com/office/powerpoint/2010/main" val="132979662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„Nice. </a:t>
            </a:r>
            <a:br>
              <a:rPr lang="de-DE" dirty="0" smtClean="0"/>
            </a:br>
            <a:r>
              <a:rPr lang="de-DE" dirty="0" smtClean="0"/>
              <a:t>But </a:t>
            </a:r>
            <a:r>
              <a:rPr lang="de-DE" dirty="0" err="1" smtClean="0"/>
              <a:t>you</a:t>
            </a:r>
            <a:r>
              <a:rPr lang="de-DE" dirty="0" smtClean="0"/>
              <a:t> </a:t>
            </a:r>
            <a:r>
              <a:rPr lang="de-DE" dirty="0" err="1" smtClean="0"/>
              <a:t>can</a:t>
            </a:r>
            <a:r>
              <a:rPr lang="de-DE" dirty="0" smtClean="0"/>
              <a:t> do </a:t>
            </a:r>
            <a:r>
              <a:rPr lang="de-DE" dirty="0" err="1" smtClean="0"/>
              <a:t>better</a:t>
            </a:r>
            <a:r>
              <a:rPr lang="de-DE" dirty="0" smtClean="0"/>
              <a:t>.“</a:t>
            </a:r>
            <a:endParaRPr lang="de-DE" dirty="0"/>
          </a:p>
        </p:txBody>
      </p:sp>
      <p:sp>
        <p:nvSpPr>
          <p:cNvPr id="4" name="Textplatzhalter 3"/>
          <p:cNvSpPr>
            <a:spLocks noGrp="1"/>
          </p:cNvSpPr>
          <p:nvPr>
            <p:ph type="body" sz="half" idx="2"/>
          </p:nvPr>
        </p:nvSpPr>
        <p:spPr/>
        <p:txBody>
          <a:bodyPr/>
          <a:lstStyle/>
          <a:p>
            <a:r>
              <a:rPr lang="de-DE" dirty="0" err="1" smtClean="0"/>
              <a:t>Accuracy</a:t>
            </a:r>
            <a:r>
              <a:rPr lang="de-DE" dirty="0"/>
              <a:t>	</a:t>
            </a:r>
            <a:r>
              <a:rPr lang="de-DE" dirty="0" smtClean="0"/>
              <a:t>&gt; 90 %</a:t>
            </a:r>
          </a:p>
          <a:p>
            <a:r>
              <a:rPr lang="de-DE" dirty="0" smtClean="0"/>
              <a:t>Kappa	&gt; 80%</a:t>
            </a:r>
            <a:endParaRPr lang="de-DE" dirty="0"/>
          </a:p>
        </p:txBody>
      </p:sp>
      <p:pic>
        <p:nvPicPr>
          <p:cNvPr id="18" name="Bildplatzhalter 17"/>
          <p:cNvPicPr>
            <a:picLocks noGrp="1" noChangeAspect="1"/>
          </p:cNvPicPr>
          <p:nvPr>
            <p:ph type="pic" idx="1"/>
          </p:nvPr>
        </p:nvPicPr>
        <p:blipFill>
          <a:blip r:embed="rId2">
            <a:extLst>
              <a:ext uri="{28A0092B-C50C-407E-A947-70E740481C1C}">
                <a14:useLocalDpi xmlns:a14="http://schemas.microsoft.com/office/drawing/2010/main" val="0"/>
              </a:ext>
            </a:extLst>
          </a:blip>
          <a:srcRect t="29102" b="29102"/>
          <a:stretch>
            <a:fillRect/>
          </a:stretch>
        </p:blipFill>
        <p:spPr/>
      </p:pic>
    </p:spTree>
    <p:extLst>
      <p:ext uri="{BB962C8B-B14F-4D97-AF65-F5344CB8AC3E}">
        <p14:creationId xmlns:p14="http://schemas.microsoft.com/office/powerpoint/2010/main" val="1271314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8" y="585216"/>
            <a:ext cx="9806630" cy="1499616"/>
          </a:xfrm>
        </p:spPr>
        <p:txBody>
          <a:bodyPr/>
          <a:lstStyle/>
          <a:p>
            <a:r>
              <a:rPr lang="de-DE" dirty="0" err="1" smtClean="0"/>
              <a:t>And</a:t>
            </a:r>
            <a:r>
              <a:rPr lang="de-DE" dirty="0" smtClean="0"/>
              <a:t> I </a:t>
            </a:r>
            <a:r>
              <a:rPr lang="de-DE" dirty="0" err="1" smtClean="0"/>
              <a:t>tried</a:t>
            </a:r>
            <a:r>
              <a:rPr lang="de-DE" dirty="0" smtClean="0"/>
              <a:t> </a:t>
            </a:r>
            <a:r>
              <a:rPr lang="de-DE" dirty="0" err="1" smtClean="0"/>
              <a:t>harder</a:t>
            </a:r>
            <a:r>
              <a:rPr lang="de-DE" dirty="0" smtClean="0"/>
              <a:t>…</a:t>
            </a:r>
            <a:endParaRPr lang="de-DE" dirty="0"/>
          </a:p>
        </p:txBody>
      </p:sp>
      <p:sp>
        <p:nvSpPr>
          <p:cNvPr id="3" name="Textplatzhalter 2"/>
          <p:cNvSpPr>
            <a:spLocks noGrp="1"/>
          </p:cNvSpPr>
          <p:nvPr>
            <p:ph type="body" idx="1"/>
          </p:nvPr>
        </p:nvSpPr>
        <p:spPr>
          <a:xfrm>
            <a:off x="1024128" y="2073306"/>
            <a:ext cx="2880000" cy="822960"/>
          </a:xfrm>
        </p:spPr>
        <p:txBody>
          <a:bodyPr/>
          <a:lstStyle/>
          <a:p>
            <a:r>
              <a:rPr lang="de-DE" dirty="0" err="1" smtClean="0"/>
              <a:t>Strategies</a:t>
            </a:r>
            <a:endParaRPr lang="de-DE" dirty="0"/>
          </a:p>
        </p:txBody>
      </p:sp>
      <p:sp>
        <p:nvSpPr>
          <p:cNvPr id="4" name="Inhaltsplatzhalter 3"/>
          <p:cNvSpPr>
            <a:spLocks noGrp="1"/>
          </p:cNvSpPr>
          <p:nvPr>
            <p:ph sz="half" idx="2"/>
          </p:nvPr>
        </p:nvSpPr>
        <p:spPr>
          <a:xfrm>
            <a:off x="1024127" y="2861458"/>
            <a:ext cx="3026877" cy="3341572"/>
          </a:xfrm>
        </p:spPr>
        <p:txBody>
          <a:bodyPr>
            <a:noAutofit/>
          </a:bodyPr>
          <a:lstStyle/>
          <a:p>
            <a:pPr marL="182563" indent="-182563">
              <a:buFont typeface="Arial" panose="020B0604020202020204" pitchFamily="34" charset="0"/>
              <a:buChar char="•"/>
            </a:pPr>
            <a:r>
              <a:rPr lang="de-DE" dirty="0" err="1"/>
              <a:t>Standardization</a:t>
            </a:r>
            <a:endParaRPr lang="de-DE" dirty="0"/>
          </a:p>
          <a:p>
            <a:pPr marL="182563" indent="-182563">
              <a:buFont typeface="Arial" panose="020B0604020202020204" pitchFamily="34" charset="0"/>
              <a:buChar char="•"/>
            </a:pPr>
            <a:r>
              <a:rPr lang="de-DE" dirty="0" err="1"/>
              <a:t>Normalization</a:t>
            </a:r>
            <a:endParaRPr lang="de-DE" dirty="0"/>
          </a:p>
          <a:p>
            <a:pPr marL="182563" indent="-182563">
              <a:buFont typeface="Arial" panose="020B0604020202020204" pitchFamily="34" charset="0"/>
              <a:buChar char="•"/>
            </a:pPr>
            <a:r>
              <a:rPr lang="de-DE" dirty="0" err="1"/>
              <a:t>Dummification</a:t>
            </a:r>
            <a:endParaRPr lang="de-DE" dirty="0"/>
          </a:p>
          <a:p>
            <a:pPr marL="182563" indent="-182563">
              <a:buFont typeface="Arial" panose="020B0604020202020204" pitchFamily="34" charset="0"/>
              <a:buChar char="•"/>
            </a:pPr>
            <a:r>
              <a:rPr lang="de-DE" dirty="0" err="1" smtClean="0"/>
              <a:t>Outlier</a:t>
            </a:r>
            <a:r>
              <a:rPr lang="de-DE" dirty="0" smtClean="0"/>
              <a:t> </a:t>
            </a:r>
            <a:r>
              <a:rPr lang="de-DE" dirty="0" err="1" smtClean="0"/>
              <a:t>deletion</a:t>
            </a:r>
            <a:endParaRPr lang="de-DE" dirty="0"/>
          </a:p>
          <a:p>
            <a:pPr marL="182563" indent="-182563">
              <a:buFont typeface="Arial" panose="020B0604020202020204" pitchFamily="34" charset="0"/>
              <a:buChar char="•"/>
            </a:pPr>
            <a:r>
              <a:rPr lang="de-DE" dirty="0" err="1" smtClean="0"/>
              <a:t>Correlation</a:t>
            </a:r>
            <a:r>
              <a:rPr lang="de-DE" dirty="0" smtClean="0"/>
              <a:t> Matrix</a:t>
            </a:r>
            <a:endParaRPr lang="de-DE" dirty="0"/>
          </a:p>
          <a:p>
            <a:pPr marL="182563" indent="-182563">
              <a:buFont typeface="Arial" panose="020B0604020202020204" pitchFamily="34" charset="0"/>
              <a:buChar char="•"/>
            </a:pPr>
            <a:r>
              <a:rPr lang="de-DE" dirty="0"/>
              <a:t>Feature </a:t>
            </a:r>
            <a:r>
              <a:rPr lang="de-DE" dirty="0" err="1" smtClean="0"/>
              <a:t>selection</a:t>
            </a:r>
            <a:endParaRPr lang="de-DE" dirty="0"/>
          </a:p>
          <a:p>
            <a:pPr marL="182563" indent="-182563">
              <a:buFont typeface="Arial" panose="020B0604020202020204" pitchFamily="34" charset="0"/>
              <a:buChar char="•"/>
            </a:pPr>
            <a:r>
              <a:rPr lang="de-DE" dirty="0" smtClean="0"/>
              <a:t>Splitting </a:t>
            </a:r>
            <a:r>
              <a:rPr lang="de-DE" dirty="0" err="1" smtClean="0"/>
              <a:t>hotel</a:t>
            </a:r>
            <a:r>
              <a:rPr lang="de-DE" dirty="0" smtClean="0"/>
              <a:t> </a:t>
            </a:r>
            <a:r>
              <a:rPr lang="de-DE" dirty="0" err="1" smtClean="0"/>
              <a:t>data</a:t>
            </a:r>
            <a:endParaRPr lang="de-DE" dirty="0" smtClean="0"/>
          </a:p>
          <a:p>
            <a:pPr marL="182563" indent="-182563">
              <a:buFont typeface="Arial" panose="020B0604020202020204" pitchFamily="34" charset="0"/>
              <a:buChar char="•"/>
            </a:pPr>
            <a:r>
              <a:rPr lang="de-DE" dirty="0" smtClean="0"/>
              <a:t>Different </a:t>
            </a:r>
            <a:r>
              <a:rPr lang="de-DE" dirty="0" err="1" smtClean="0"/>
              <a:t>random</a:t>
            </a:r>
            <a:r>
              <a:rPr lang="de-DE" dirty="0" smtClean="0"/>
              <a:t> </a:t>
            </a:r>
            <a:r>
              <a:rPr lang="de-DE" dirty="0" err="1" smtClean="0"/>
              <a:t>states</a:t>
            </a:r>
            <a:r>
              <a:rPr lang="de-DE" dirty="0" smtClean="0"/>
              <a:t>.</a:t>
            </a:r>
            <a:endParaRPr lang="de-DE" dirty="0"/>
          </a:p>
          <a:p>
            <a:endParaRPr lang="de-DE" dirty="0"/>
          </a:p>
        </p:txBody>
      </p:sp>
      <p:sp>
        <p:nvSpPr>
          <p:cNvPr id="5" name="Textplatzhalter 4"/>
          <p:cNvSpPr>
            <a:spLocks noGrp="1"/>
          </p:cNvSpPr>
          <p:nvPr>
            <p:ph type="body" sz="quarter" idx="3"/>
          </p:nvPr>
        </p:nvSpPr>
        <p:spPr>
          <a:xfrm>
            <a:off x="4879611" y="2073306"/>
            <a:ext cx="6150243" cy="822960"/>
          </a:xfrm>
        </p:spPr>
        <p:txBody>
          <a:bodyPr/>
          <a:lstStyle/>
          <a:p>
            <a:r>
              <a:rPr lang="de-DE" dirty="0" err="1" smtClean="0"/>
              <a:t>Classification</a:t>
            </a:r>
            <a:r>
              <a:rPr lang="de-DE" dirty="0" smtClean="0"/>
              <a:t> </a:t>
            </a:r>
            <a:r>
              <a:rPr lang="de-DE" dirty="0" err="1" smtClean="0"/>
              <a:t>Methods</a:t>
            </a:r>
            <a:endParaRPr lang="de-DE" dirty="0"/>
          </a:p>
        </p:txBody>
      </p:sp>
      <p:sp>
        <p:nvSpPr>
          <p:cNvPr id="7" name="Inhaltsplatzhalter 3"/>
          <p:cNvSpPr txBox="1">
            <a:spLocks/>
          </p:cNvSpPr>
          <p:nvPr/>
        </p:nvSpPr>
        <p:spPr>
          <a:xfrm>
            <a:off x="4879612"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err="1" smtClean="0"/>
              <a:t>Logistic</a:t>
            </a:r>
            <a:r>
              <a:rPr lang="de-DE" dirty="0" smtClean="0"/>
              <a:t> Regression</a:t>
            </a:r>
          </a:p>
          <a:p>
            <a:pPr marL="177800" indent="-177800">
              <a:buFont typeface="Arial" panose="020B0604020202020204" pitchFamily="34" charset="0"/>
              <a:buChar char="•"/>
            </a:pPr>
            <a:r>
              <a:rPr lang="de-DE" dirty="0" err="1" smtClean="0"/>
              <a:t>Decision</a:t>
            </a:r>
            <a:r>
              <a:rPr lang="de-DE" dirty="0" smtClean="0"/>
              <a:t> </a:t>
            </a:r>
            <a:r>
              <a:rPr lang="de-DE" dirty="0" err="1" smtClean="0"/>
              <a:t>Tree</a:t>
            </a:r>
            <a:r>
              <a:rPr lang="de-DE" dirty="0" smtClean="0"/>
              <a:t> </a:t>
            </a:r>
          </a:p>
          <a:p>
            <a:pPr marL="177800" indent="-177800">
              <a:buFont typeface="Arial" panose="020B0604020202020204" pitchFamily="34" charset="0"/>
              <a:buChar char="•"/>
            </a:pPr>
            <a:r>
              <a:rPr lang="de-DE" dirty="0" smtClean="0"/>
              <a:t>K-</a:t>
            </a:r>
            <a:r>
              <a:rPr lang="de-DE" dirty="0" err="1" smtClean="0"/>
              <a:t>Fold</a:t>
            </a:r>
            <a:r>
              <a:rPr lang="de-DE" dirty="0" smtClean="0"/>
              <a:t> </a:t>
            </a:r>
            <a:r>
              <a:rPr lang="de-DE" dirty="0" err="1" smtClean="0"/>
              <a:t>Decision</a:t>
            </a:r>
            <a:r>
              <a:rPr lang="de-DE" dirty="0" smtClean="0"/>
              <a:t> </a:t>
            </a:r>
            <a:r>
              <a:rPr lang="de-DE" dirty="0" err="1" smtClean="0"/>
              <a:t>Tree</a:t>
            </a:r>
            <a:endParaRPr lang="de-DE" dirty="0" smtClean="0"/>
          </a:p>
          <a:p>
            <a:pPr marL="177800" indent="-177800">
              <a:buFont typeface="Arial" panose="020B0604020202020204" pitchFamily="34" charset="0"/>
              <a:buChar char="•"/>
            </a:pPr>
            <a:r>
              <a:rPr lang="de-DE" dirty="0" smtClean="0"/>
              <a:t>KNN</a:t>
            </a:r>
          </a:p>
          <a:p>
            <a:pPr marL="177800" indent="-177800">
              <a:buFont typeface="Arial" panose="020B0604020202020204" pitchFamily="34" charset="0"/>
              <a:buChar char="•"/>
            </a:pPr>
            <a:r>
              <a:rPr lang="de-DE" dirty="0" smtClean="0"/>
              <a:t>Random </a:t>
            </a:r>
            <a:r>
              <a:rPr lang="de-DE" dirty="0" err="1" smtClean="0"/>
              <a:t>Forest</a:t>
            </a:r>
            <a:endParaRPr lang="de-DE" dirty="0" smtClean="0"/>
          </a:p>
          <a:p>
            <a:pPr marL="177800" indent="-177800">
              <a:buFont typeface="Arial" panose="020B0604020202020204" pitchFamily="34" charset="0"/>
              <a:buChar char="•"/>
            </a:pPr>
            <a:r>
              <a:rPr lang="de-DE" dirty="0" smtClean="0"/>
              <a:t>Ada </a:t>
            </a:r>
            <a:r>
              <a:rPr lang="de-DE" dirty="0" err="1" smtClean="0"/>
              <a:t>Boost</a:t>
            </a:r>
            <a:r>
              <a:rPr lang="de-DE" dirty="0" smtClean="0"/>
              <a:t> </a:t>
            </a:r>
            <a:r>
              <a:rPr lang="de-DE" dirty="0" err="1" smtClean="0"/>
              <a:t>Classifier</a:t>
            </a:r>
            <a:endParaRPr lang="de-DE" dirty="0" smtClean="0"/>
          </a:p>
          <a:p>
            <a:endParaRPr lang="de-DE" dirty="0" smtClean="0"/>
          </a:p>
          <a:p>
            <a:endParaRPr lang="de-DE" dirty="0"/>
          </a:p>
        </p:txBody>
      </p:sp>
      <p:sp>
        <p:nvSpPr>
          <p:cNvPr id="8" name="Inhaltsplatzhalter 3"/>
          <p:cNvSpPr txBox="1">
            <a:spLocks/>
          </p:cNvSpPr>
          <p:nvPr/>
        </p:nvSpPr>
        <p:spPr>
          <a:xfrm>
            <a:off x="8451009"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a:t>Gradient </a:t>
            </a:r>
            <a:r>
              <a:rPr lang="de-DE" dirty="0" err="1"/>
              <a:t>Boosting</a:t>
            </a:r>
            <a:r>
              <a:rPr lang="de-DE" dirty="0"/>
              <a:t> </a:t>
            </a:r>
            <a:br>
              <a:rPr lang="de-DE" dirty="0"/>
            </a:br>
            <a:r>
              <a:rPr lang="de-DE" dirty="0" err="1"/>
              <a:t>Classifier</a:t>
            </a:r>
            <a:endParaRPr lang="de-DE" dirty="0"/>
          </a:p>
          <a:p>
            <a:pPr marL="177800" indent="-177800">
              <a:buFont typeface="Arial" panose="020B0604020202020204" pitchFamily="34" charset="0"/>
              <a:buChar char="•"/>
            </a:pPr>
            <a:r>
              <a:rPr lang="de-DE" dirty="0" err="1" smtClean="0"/>
              <a:t>XgBoost</a:t>
            </a:r>
            <a:r>
              <a:rPr lang="de-DE" dirty="0"/>
              <a:t> </a:t>
            </a:r>
            <a:r>
              <a:rPr lang="de-DE" dirty="0" err="1" smtClean="0"/>
              <a:t>Classifier</a:t>
            </a:r>
            <a:endParaRPr lang="de-DE" dirty="0" smtClean="0"/>
          </a:p>
          <a:p>
            <a:pPr marL="177800" indent="-177800">
              <a:buFont typeface="Arial" panose="020B0604020202020204" pitchFamily="34" charset="0"/>
              <a:buChar char="•"/>
            </a:pPr>
            <a:r>
              <a:rPr lang="de-DE" dirty="0" err="1" smtClean="0"/>
              <a:t>Cat</a:t>
            </a:r>
            <a:r>
              <a:rPr lang="de-DE" dirty="0" smtClean="0"/>
              <a:t> </a:t>
            </a:r>
            <a:r>
              <a:rPr lang="de-DE" dirty="0" err="1" smtClean="0"/>
              <a:t>Boost</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Extra </a:t>
            </a:r>
            <a:r>
              <a:rPr lang="de-DE" dirty="0" err="1" smtClean="0"/>
              <a:t>Trees</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LGBM </a:t>
            </a:r>
            <a:r>
              <a:rPr lang="de-DE" dirty="0" err="1" smtClean="0"/>
              <a:t>Classifier</a:t>
            </a:r>
            <a:endParaRPr lang="de-DE" dirty="0" smtClean="0"/>
          </a:p>
          <a:p>
            <a:pPr marL="177800" indent="-177800">
              <a:buFont typeface="Arial" panose="020B0604020202020204" pitchFamily="34" charset="0"/>
              <a:buChar char="•"/>
            </a:pPr>
            <a:r>
              <a:rPr lang="de-DE" dirty="0" err="1" smtClean="0"/>
              <a:t>Voting</a:t>
            </a:r>
            <a:r>
              <a:rPr lang="de-DE" dirty="0" smtClean="0"/>
              <a:t> </a:t>
            </a:r>
            <a:r>
              <a:rPr lang="de-DE" dirty="0" err="1" smtClean="0"/>
              <a:t>Classifier</a:t>
            </a:r>
            <a:endParaRPr lang="de-DE" dirty="0" smtClean="0"/>
          </a:p>
          <a:p>
            <a:endParaRPr lang="de-DE" dirty="0"/>
          </a:p>
        </p:txBody>
      </p:sp>
      <p:cxnSp>
        <p:nvCxnSpPr>
          <p:cNvPr id="10" name="Gerader Verbinder 9"/>
          <p:cNvCxnSpPr/>
          <p:nvPr/>
        </p:nvCxnSpPr>
        <p:spPr>
          <a:xfrm rot="5400000">
            <a:off x="477297"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a:xfrm rot="5400000">
            <a:off x="4329855"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790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411925147"/>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0.894053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0.770164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Extra </a:t>
                      </a:r>
                      <a:r>
                        <a:rPr lang="de-DE" sz="2000" u="none" strike="noStrike" dirty="0" err="1">
                          <a:effectLst/>
                        </a:rPr>
                        <a:t>Trees</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0.889774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0.759985</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Voting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0.879414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0.735213</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Cat</a:t>
                      </a:r>
                      <a:r>
                        <a:rPr lang="de-DE" sz="2000" u="none" strike="noStrike" dirty="0">
                          <a:effectLst/>
                        </a:rPr>
                        <a:t> </a:t>
                      </a:r>
                      <a:r>
                        <a:rPr lang="de-DE" sz="2000" u="none" strike="noStrike" dirty="0" err="1">
                          <a:effectLst/>
                        </a:rPr>
                        <a:t>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0.876730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0.733468</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XgBoost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0.868258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0.714031</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LGBM</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0.863476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0.706467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0.856094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0.693108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Gradient </a:t>
                      </a:r>
                      <a:r>
                        <a:rPr lang="de-DE" sz="2000" u="none" strike="noStrike" dirty="0" err="1">
                          <a:effectLst/>
                        </a:rPr>
                        <a:t>Boosting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0.849425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0.668910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0.835794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0.646068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Ada Boost Classifier</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0.838520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0.644882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Logistic Regression</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0.794313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0.535256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3387967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3117" b="25882"/>
          <a:stretch/>
        </p:blipFill>
        <p:spPr>
          <a:xfrm>
            <a:off x="0" y="-70727"/>
            <a:ext cx="12192000" cy="4651604"/>
          </a:xfrm>
          <a:prstGeom prst="rect">
            <a:avLst/>
          </a:prstGeom>
        </p:spPr>
      </p:pic>
    </p:spTree>
    <p:extLst>
      <p:ext uri="{BB962C8B-B14F-4D97-AF65-F5344CB8AC3E}">
        <p14:creationId xmlns:p14="http://schemas.microsoft.com/office/powerpoint/2010/main" val="13297109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2" name="Grafik 1"/>
          <p:cNvPicPr>
            <a:picLocks noChangeAspect="1"/>
          </p:cNvPicPr>
          <p:nvPr/>
        </p:nvPicPr>
        <p:blipFill rotWithShape="1">
          <a:blip r:embed="rId2">
            <a:extLst>
              <a:ext uri="{28A0092B-C50C-407E-A947-70E740481C1C}">
                <a14:useLocalDpi xmlns:a14="http://schemas.microsoft.com/office/drawing/2010/main" val="0"/>
              </a:ext>
            </a:extLst>
          </a:blip>
          <a:srcRect b="7991"/>
          <a:stretch/>
        </p:blipFill>
        <p:spPr>
          <a:xfrm>
            <a:off x="-148856" y="-2976529"/>
            <a:ext cx="12340856" cy="7569792"/>
          </a:xfrm>
          <a:prstGeom prst="rect">
            <a:avLst/>
          </a:prstGeom>
        </p:spPr>
      </p:pic>
    </p:spTree>
    <p:extLst>
      <p:ext uri="{BB962C8B-B14F-4D97-AF65-F5344CB8AC3E}">
        <p14:creationId xmlns:p14="http://schemas.microsoft.com/office/powerpoint/2010/main" val="17403756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0757"/>
          <a:stretch/>
        </p:blipFill>
        <p:spPr>
          <a:xfrm>
            <a:off x="0" y="-1961420"/>
            <a:ext cx="12192000" cy="6533419"/>
          </a:xfrm>
          <a:prstGeom prst="rect">
            <a:avLst/>
          </a:prstGeom>
        </p:spPr>
      </p:pic>
    </p:spTree>
    <p:extLst>
      <p:ext uri="{BB962C8B-B14F-4D97-AF65-F5344CB8AC3E}">
        <p14:creationId xmlns:p14="http://schemas.microsoft.com/office/powerpoint/2010/main" val="3481082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t="44759" b="2716"/>
          <a:stretch/>
        </p:blipFill>
        <p:spPr>
          <a:xfrm>
            <a:off x="-7133447" y="-3040912"/>
            <a:ext cx="19325448" cy="7612911"/>
          </a:xfrm>
          <a:prstGeom prst="rect">
            <a:avLst/>
          </a:prstGeom>
        </p:spPr>
      </p:pic>
    </p:spTree>
    <p:extLst>
      <p:ext uri="{BB962C8B-B14F-4D97-AF65-F5344CB8AC3E}">
        <p14:creationId xmlns:p14="http://schemas.microsoft.com/office/powerpoint/2010/main" val="4911757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9845"/>
          <a:stretch/>
        </p:blipFill>
        <p:spPr>
          <a:xfrm>
            <a:off x="0" y="-1625120"/>
            <a:ext cx="12192000" cy="6466624"/>
          </a:xfrm>
          <a:prstGeom prst="rect">
            <a:avLst/>
          </a:prstGeom>
        </p:spPr>
      </p:pic>
    </p:spTree>
    <p:extLst>
      <p:ext uri="{BB962C8B-B14F-4D97-AF65-F5344CB8AC3E}">
        <p14:creationId xmlns:p14="http://schemas.microsoft.com/office/powerpoint/2010/main" val="26409562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l="-34112" t="16002" r="34112" b="31473"/>
          <a:stretch/>
        </p:blipFill>
        <p:spPr>
          <a:xfrm>
            <a:off x="-7133447" y="-3040912"/>
            <a:ext cx="19325448" cy="7612911"/>
          </a:xfrm>
          <a:prstGeom prst="rect">
            <a:avLst/>
          </a:prstGeom>
        </p:spPr>
      </p:pic>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spTree>
    <p:extLst>
      <p:ext uri="{BB962C8B-B14F-4D97-AF65-F5344CB8AC3E}">
        <p14:creationId xmlns:p14="http://schemas.microsoft.com/office/powerpoint/2010/main" val="7492122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Oversampling</a:t>
            </a:r>
            <a:r>
              <a:rPr lang="de-DE" dirty="0" smtClean="0"/>
              <a:t> </a:t>
            </a:r>
            <a:r>
              <a:rPr lang="de-DE" dirty="0" err="1" smtClean="0"/>
              <a:t>with</a:t>
            </a:r>
            <a:r>
              <a:rPr lang="de-DE" dirty="0" smtClean="0"/>
              <a:t> </a:t>
            </a:r>
            <a:r>
              <a:rPr lang="de-DE" dirty="0" err="1" smtClean="0"/>
              <a:t>smote</a:t>
            </a:r>
            <a:endParaRPr lang="de-DE" dirty="0"/>
          </a:p>
        </p:txBody>
      </p:sp>
      <p:sp>
        <p:nvSpPr>
          <p:cNvPr id="3" name="Inhaltsplatzhalter 2"/>
          <p:cNvSpPr>
            <a:spLocks noGrp="1"/>
          </p:cNvSpPr>
          <p:nvPr>
            <p:ph idx="1"/>
          </p:nvPr>
        </p:nvSpPr>
        <p:spPr/>
        <p:txBody>
          <a:bodyPr>
            <a:normAutofit fontScale="92500"/>
          </a:bodyPr>
          <a:lstStyle/>
          <a:p>
            <a:r>
              <a:rPr lang="en-US" dirty="0"/>
              <a:t>SMOTE is an oversampling algorithm that relies on the concept of nearest neighbors to create its synthetic data. Proposed back in </a:t>
            </a:r>
            <a:r>
              <a:rPr lang="en-US" dirty="0">
                <a:hlinkClick r:id="rId2"/>
              </a:rPr>
              <a:t>2002 by Chawla et. al</a:t>
            </a:r>
            <a:r>
              <a:rPr lang="en-US" dirty="0"/>
              <a:t>., SMOTE has become one of the most popular algorithms for oversampling. </a:t>
            </a:r>
          </a:p>
          <a:p>
            <a:r>
              <a:rPr lang="en-US" dirty="0"/>
              <a:t>The simplest case of oversampling is simply called oversampling or </a:t>
            </a:r>
            <a:r>
              <a:rPr lang="en-US" dirty="0" err="1"/>
              <a:t>upsampling</a:t>
            </a:r>
            <a:r>
              <a:rPr lang="en-US" dirty="0"/>
              <a:t>, meaning a method used to duplicate randomly selected data observations from the outnumbered class. </a:t>
            </a:r>
          </a:p>
          <a:p>
            <a:r>
              <a:rPr lang="en-US" dirty="0"/>
              <a:t>Oversampling’s purpose is for us to feel confident the data we generate are real examples of already existing data. This inherently comes with the issue of creating more of the same data we currently have, without adding any diversity to our dataset, and producing effects such as overfitting. </a:t>
            </a:r>
          </a:p>
          <a:p>
            <a:r>
              <a:rPr lang="en-US" dirty="0"/>
              <a:t>Hence, if overfitting affects our training due to randomly generated, </a:t>
            </a:r>
            <a:r>
              <a:rPr lang="en-US" dirty="0" err="1"/>
              <a:t>upsampled</a:t>
            </a:r>
            <a:r>
              <a:rPr lang="en-US" dirty="0"/>
              <a:t> data– or if plain oversampling is not suitable for the task at hand– we could resort to another, smarter oversampling technique known as synthetic data generation.</a:t>
            </a:r>
          </a:p>
          <a:p>
            <a:endParaRPr lang="de-DE" dirty="0"/>
          </a:p>
        </p:txBody>
      </p:sp>
    </p:spTree>
    <p:extLst>
      <p:ext uri="{BB962C8B-B14F-4D97-AF65-F5344CB8AC3E}">
        <p14:creationId xmlns:p14="http://schemas.microsoft.com/office/powerpoint/2010/main" val="220093614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Finally</a:t>
            </a:r>
            <a:r>
              <a:rPr lang="de-DE" dirty="0" smtClean="0"/>
              <a:t> THE </a:t>
            </a:r>
            <a:r>
              <a:rPr lang="de-DE" dirty="0" err="1" smtClean="0"/>
              <a:t>Miracle</a:t>
            </a:r>
            <a:r>
              <a:rPr lang="de-DE" dirty="0" smtClean="0"/>
              <a:t>…</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007297748"/>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Random </a:t>
                      </a:r>
                      <a:r>
                        <a:rPr lang="de-DE" sz="2000" b="0" i="0" u="none" strike="noStrike" dirty="0" err="1">
                          <a:solidFill>
                            <a:srgbClr val="000000"/>
                          </a:solidFill>
                          <a:effectLst/>
                          <a:latin typeface="+mn-lt"/>
                        </a:rPr>
                        <a:t>Forest</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0.931811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0.863627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Extra </a:t>
                      </a:r>
                      <a:r>
                        <a:rPr lang="de-DE" sz="2000" b="0" i="0" u="none" strike="noStrike" dirty="0" err="1">
                          <a:solidFill>
                            <a:srgbClr val="000000"/>
                          </a:solidFill>
                          <a:effectLst/>
                          <a:latin typeface="+mn-lt"/>
                        </a:rPr>
                        <a:t>Trees</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0.930645</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0.861290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a:t>
                      </a:r>
                      <a:r>
                        <a:rPr lang="de-DE" sz="2000" b="0" i="0" u="none" strike="noStrike" dirty="0" err="1">
                          <a:solidFill>
                            <a:srgbClr val="000000"/>
                          </a:solidFill>
                          <a:effectLst/>
                          <a:latin typeface="+mn-lt"/>
                        </a:rPr>
                        <a:t>Fold</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0.904816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0.809642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Voting</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0.894484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0.788964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Cat 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0.876487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0.752982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XgBoost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0.870488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0.740984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LGBM</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0.866389</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0.732787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KNN</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0.842260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0.684540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Gradient Boosting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0.840927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0.681851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Ada Boost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0.839293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0.678582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231944308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lstStyle/>
          <a:p>
            <a:r>
              <a:rPr lang="en-US" dirty="0"/>
              <a:t>What Is Revenue Per Available Room (RevPAR)?</a:t>
            </a:r>
          </a:p>
          <a:p>
            <a:r>
              <a:rPr lang="en-US" dirty="0"/>
              <a:t>Revenue per available room (RevPAR) is a metric used in the hospitality industry to measure hotel performance. The measurement is calculated by multiplying a hotel's </a:t>
            </a:r>
            <a:r>
              <a:rPr lang="en-US" u="sng" dirty="0">
                <a:hlinkClick r:id="rId2"/>
              </a:rPr>
              <a:t>average daily room rate</a:t>
            </a:r>
            <a:r>
              <a:rPr lang="en-US" dirty="0"/>
              <a:t> (ADR) by its </a:t>
            </a:r>
            <a:r>
              <a:rPr lang="en-US" u="sng" dirty="0">
                <a:hlinkClick r:id="rId3"/>
              </a:rPr>
              <a:t>occupancy rate</a:t>
            </a:r>
            <a:r>
              <a:rPr lang="en-US" dirty="0"/>
              <a:t>. RevPAR is also calculated by dividing a hotel's total room revenue by the total number of available rooms in the period being measured.</a:t>
            </a:r>
          </a:p>
          <a:p>
            <a:endParaRPr lang="de-DE" dirty="0"/>
          </a:p>
        </p:txBody>
      </p:sp>
    </p:spTree>
    <p:extLst>
      <p:ext uri="{BB962C8B-B14F-4D97-AF65-F5344CB8AC3E}">
        <p14:creationId xmlns:p14="http://schemas.microsoft.com/office/powerpoint/2010/main" val="65885934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err="1" smtClean="0"/>
              <a:t>Thank</a:t>
            </a:r>
            <a:r>
              <a:rPr lang="de-DE" dirty="0" smtClean="0"/>
              <a:t> </a:t>
            </a:r>
            <a:r>
              <a:rPr lang="de-DE" dirty="0" err="1" smtClean="0"/>
              <a:t>you</a:t>
            </a:r>
            <a:endParaRPr lang="de-DE" dirty="0"/>
          </a:p>
        </p:txBody>
      </p:sp>
      <p:sp>
        <p:nvSpPr>
          <p:cNvPr id="3" name="Untertitel 2"/>
          <p:cNvSpPr>
            <a:spLocks noGrp="1"/>
          </p:cNvSpPr>
          <p:nvPr>
            <p:ph type="subTitle" idx="1"/>
          </p:nvPr>
        </p:nvSpPr>
        <p:spPr/>
        <p:txBody>
          <a:bodyPr>
            <a:normAutofit/>
          </a:bodyPr>
          <a:lstStyle/>
          <a:p>
            <a:r>
              <a:rPr lang="de-DE" sz="2800" cap="all" dirty="0">
                <a:latin typeface="+mj-lt"/>
              </a:rPr>
              <a:t>Diana Jaffé</a:t>
            </a:r>
            <a:r>
              <a:rPr lang="de-DE" dirty="0"/>
              <a:t/>
            </a:r>
            <a:br>
              <a:rPr lang="de-DE" dirty="0"/>
            </a:br>
            <a:r>
              <a:rPr lang="de-DE" dirty="0"/>
              <a:t>Code Academy</a:t>
            </a:r>
          </a:p>
          <a:p>
            <a:r>
              <a:rPr lang="de-DE" dirty="0"/>
              <a:t>June </a:t>
            </a:r>
            <a:r>
              <a:rPr lang="de-DE" dirty="0" smtClean="0"/>
              <a:t>11,2021</a:t>
            </a:r>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2593"/>
          <a:stretch/>
        </p:blipFill>
        <p:spPr>
          <a:xfrm>
            <a:off x="0" y="-685480"/>
            <a:ext cx="12192000" cy="5267105"/>
          </a:xfrm>
          <a:prstGeom prst="rect">
            <a:avLst/>
          </a:prstGeom>
        </p:spPr>
      </p:pic>
    </p:spTree>
    <p:extLst>
      <p:ext uri="{BB962C8B-B14F-4D97-AF65-F5344CB8AC3E}">
        <p14:creationId xmlns:p14="http://schemas.microsoft.com/office/powerpoint/2010/main" val="111193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HOTELs: „</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de-DE" dirty="0" err="1" smtClean="0"/>
              <a:t>Where</a:t>
            </a:r>
            <a:r>
              <a:rPr lang="de-DE" dirty="0" smtClean="0"/>
              <a:t> </a:t>
            </a:r>
            <a:r>
              <a:rPr lang="de-DE" dirty="0" err="1" smtClean="0"/>
              <a:t>does</a:t>
            </a:r>
            <a:r>
              <a:rPr lang="de-DE" dirty="0" smtClean="0"/>
              <a:t> </a:t>
            </a:r>
            <a:r>
              <a:rPr lang="de-DE" dirty="0" err="1" smtClean="0"/>
              <a:t>the</a:t>
            </a:r>
            <a:r>
              <a:rPr lang="de-DE" dirty="0" smtClean="0"/>
              <a:t> </a:t>
            </a:r>
            <a:r>
              <a:rPr lang="de-DE" dirty="0" err="1" smtClean="0"/>
              <a:t>data</a:t>
            </a:r>
            <a:r>
              <a:rPr lang="de-DE" dirty="0" smtClean="0"/>
              <a:t> </a:t>
            </a:r>
            <a:r>
              <a:rPr lang="de-DE" dirty="0" err="1" smtClean="0"/>
              <a:t>come</a:t>
            </a:r>
            <a:r>
              <a:rPr lang="de-DE" dirty="0" smtClean="0"/>
              <a:t> </a:t>
            </a:r>
            <a:r>
              <a:rPr lang="de-DE" dirty="0" err="1" smtClean="0"/>
              <a:t>from</a:t>
            </a:r>
            <a:r>
              <a:rPr lang="de-DE" dirty="0" smtClean="0"/>
              <a:t>?</a:t>
            </a:r>
          </a:p>
          <a:p>
            <a:pPr marL="182563" indent="-182563">
              <a:buFont typeface="Arial" panose="020B0604020202020204" pitchFamily="34" charset="0"/>
              <a:buChar char="•"/>
            </a:pPr>
            <a:r>
              <a:rPr lang="de-DE" dirty="0" smtClean="0"/>
              <a:t>A </a:t>
            </a:r>
            <a:r>
              <a:rPr lang="de-DE" dirty="0" err="1" smtClean="0"/>
              <a:t>tiny</a:t>
            </a:r>
            <a:r>
              <a:rPr lang="de-DE" dirty="0" smtClean="0"/>
              <a:t> </a:t>
            </a:r>
            <a:r>
              <a:rPr lang="de-DE" dirty="0" err="1" smtClean="0"/>
              <a:t>little</a:t>
            </a:r>
            <a:r>
              <a:rPr lang="de-DE" dirty="0" smtClean="0"/>
              <a:t> </a:t>
            </a:r>
            <a:r>
              <a:rPr lang="de-DE" dirty="0" err="1" smtClean="0"/>
              <a:t>bit</a:t>
            </a:r>
            <a:r>
              <a:rPr lang="de-DE" dirty="0" smtClean="0"/>
              <a:t> </a:t>
            </a:r>
            <a:r>
              <a:rPr lang="de-DE" dirty="0" err="1" smtClean="0"/>
              <a:t>about</a:t>
            </a:r>
            <a:r>
              <a:rPr lang="de-DE" dirty="0" smtClean="0"/>
              <a:t> </a:t>
            </a:r>
            <a:r>
              <a:rPr lang="de-DE" dirty="0" err="1" smtClean="0"/>
              <a:t>the</a:t>
            </a:r>
            <a:r>
              <a:rPr lang="de-DE" dirty="0" smtClean="0"/>
              <a:t> </a:t>
            </a:r>
            <a:r>
              <a:rPr lang="de-DE" dirty="0" err="1" smtClean="0"/>
              <a:t>Portugese</a:t>
            </a:r>
            <a:r>
              <a:rPr lang="de-DE" dirty="0" smtClean="0"/>
              <a:t> </a:t>
            </a:r>
            <a:r>
              <a:rPr lang="de-DE" dirty="0" err="1" smtClean="0"/>
              <a:t>travel</a:t>
            </a:r>
            <a:r>
              <a:rPr lang="de-DE" dirty="0" smtClean="0"/>
              <a:t> </a:t>
            </a:r>
            <a:r>
              <a:rPr lang="de-DE" dirty="0" err="1" smtClean="0"/>
              <a:t>market</a:t>
            </a:r>
            <a:r>
              <a:rPr lang="de-DE" dirty="0" smtClean="0"/>
              <a:t>.</a:t>
            </a:r>
          </a:p>
          <a:p>
            <a:pPr marL="182563" indent="-182563">
              <a:buFont typeface="Arial" panose="020B0604020202020204" pitchFamily="34" charset="0"/>
              <a:buChar char="•"/>
            </a:pPr>
            <a:r>
              <a:rPr lang="de-DE" dirty="0" smtClean="0"/>
              <a:t>Hidden </a:t>
            </a:r>
            <a:r>
              <a:rPr lang="de-DE" dirty="0" err="1" smtClean="0"/>
              <a:t>secrets</a:t>
            </a:r>
            <a:r>
              <a:rPr lang="de-DE" dirty="0" smtClean="0"/>
              <a:t> in </a:t>
            </a:r>
            <a:r>
              <a:rPr lang="de-DE" dirty="0" err="1" smtClean="0"/>
              <a:t>the</a:t>
            </a:r>
            <a:r>
              <a:rPr lang="de-DE" dirty="0" smtClean="0"/>
              <a:t> </a:t>
            </a:r>
            <a:r>
              <a:rPr lang="de-DE" dirty="0" err="1" smtClean="0"/>
              <a:t>data</a:t>
            </a:r>
            <a:r>
              <a:rPr lang="de-DE" dirty="0" smtClean="0"/>
              <a:t>.</a:t>
            </a:r>
          </a:p>
          <a:p>
            <a:pPr marL="182563" indent="-182563">
              <a:buFont typeface="Arial" panose="020B0604020202020204" pitchFamily="34" charset="0"/>
              <a:buChar char="•"/>
            </a:pPr>
            <a:r>
              <a:rPr lang="de-DE" dirty="0" err="1" smtClean="0"/>
              <a:t>Machine</a:t>
            </a:r>
            <a:r>
              <a:rPr lang="de-DE" dirty="0" smtClean="0"/>
              <a:t> Learning: Can „</a:t>
            </a:r>
            <a:r>
              <a:rPr lang="de-DE" dirty="0" err="1" smtClean="0"/>
              <a:t>the</a:t>
            </a:r>
            <a:r>
              <a:rPr lang="de-DE" dirty="0" smtClean="0"/>
              <a:t> </a:t>
            </a:r>
            <a:r>
              <a:rPr lang="de-DE" dirty="0" err="1" smtClean="0"/>
              <a:t>machine</a:t>
            </a:r>
            <a:r>
              <a:rPr lang="de-DE" dirty="0" smtClean="0"/>
              <a:t>“ </a:t>
            </a:r>
            <a:r>
              <a:rPr lang="de-DE" dirty="0" err="1" smtClean="0"/>
              <a:t>foretell</a:t>
            </a:r>
            <a:r>
              <a:rPr lang="de-DE" dirty="0" smtClean="0"/>
              <a:t> </a:t>
            </a:r>
            <a:r>
              <a:rPr lang="de-DE" dirty="0" err="1" smtClean="0"/>
              <a:t>people‘s</a:t>
            </a:r>
            <a:r>
              <a:rPr lang="de-DE" dirty="0" smtClean="0"/>
              <a:t> </a:t>
            </a:r>
            <a:r>
              <a:rPr lang="de-DE" dirty="0" err="1" smtClean="0"/>
              <a:t>behavior</a:t>
            </a:r>
            <a:r>
              <a:rPr lang="de-DE" dirty="0" smtClean="0"/>
              <a:t>?</a:t>
            </a:r>
            <a:endParaRPr lang="de-DE" dirty="0"/>
          </a:p>
        </p:txBody>
      </p:sp>
    </p:spTree>
    <p:extLst>
      <p:ext uri="{BB962C8B-B14F-4D97-AF65-F5344CB8AC3E}">
        <p14:creationId xmlns:p14="http://schemas.microsoft.com/office/powerpoint/2010/main" val="35262068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the</a:t>
            </a:r>
            <a:r>
              <a:rPr lang="de-DE" dirty="0" smtClean="0"/>
              <a:t> </a:t>
            </a:r>
            <a:r>
              <a:rPr lang="de-DE" dirty="0" err="1" smtClean="0"/>
              <a:t>portugese</a:t>
            </a:r>
            <a:r>
              <a:rPr lang="de-DE" dirty="0" smtClean="0"/>
              <a:t> </a:t>
            </a:r>
            <a:r>
              <a:rPr lang="de-DE" dirty="0" err="1" smtClean="0"/>
              <a:t>touristic</a:t>
            </a:r>
            <a:r>
              <a:rPr lang="de-DE" dirty="0" smtClean="0"/>
              <a:t> Market - 2018</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en-US" dirty="0" smtClean="0"/>
              <a:t>Tourism made 8.52</a:t>
            </a:r>
            <a:r>
              <a:rPr lang="en-US" dirty="0"/>
              <a:t>% of the </a:t>
            </a:r>
            <a:r>
              <a:rPr lang="en-US" dirty="0" err="1" smtClean="0"/>
              <a:t>Portugese</a:t>
            </a:r>
            <a:r>
              <a:rPr lang="en-US" dirty="0" smtClean="0"/>
              <a:t> GDP </a:t>
            </a:r>
            <a:r>
              <a:rPr lang="en-US" dirty="0"/>
              <a:t>in </a:t>
            </a:r>
            <a:r>
              <a:rPr lang="en-US" dirty="0" smtClean="0"/>
              <a:t>2018. </a:t>
            </a:r>
          </a:p>
          <a:p>
            <a:pPr marL="182563" indent="-182563">
              <a:buFont typeface="Arial" panose="020B0604020202020204" pitchFamily="34" charset="0"/>
              <a:buChar char="•"/>
            </a:pPr>
            <a:r>
              <a:rPr lang="de-DE" dirty="0" smtClean="0"/>
              <a:t>International </a:t>
            </a:r>
            <a:r>
              <a:rPr lang="de-DE" dirty="0" err="1" smtClean="0"/>
              <a:t>travelers</a:t>
            </a:r>
            <a:r>
              <a:rPr lang="de-DE" dirty="0" smtClean="0"/>
              <a:t> </a:t>
            </a:r>
            <a:r>
              <a:rPr lang="de-DE" dirty="0" err="1" smtClean="0"/>
              <a:t>make</a:t>
            </a:r>
            <a:r>
              <a:rPr lang="de-DE" dirty="0" smtClean="0"/>
              <a:t> 71% </a:t>
            </a:r>
            <a:r>
              <a:rPr lang="de-DE" dirty="0" err="1" smtClean="0"/>
              <a:t>of</a:t>
            </a:r>
            <a:r>
              <a:rPr lang="de-DE" dirty="0" smtClean="0"/>
              <a:t> </a:t>
            </a:r>
            <a:r>
              <a:rPr lang="de-DE" dirty="0" err="1" smtClean="0"/>
              <a:t>the</a:t>
            </a:r>
            <a:r>
              <a:rPr lang="de-DE" dirty="0" smtClean="0"/>
              <a:t> 57.6m </a:t>
            </a: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dirty="0" smtClean="0"/>
              <a:t>.</a:t>
            </a:r>
          </a:p>
          <a:p>
            <a:pPr marL="182563" indent="-182563">
              <a:buFont typeface="Arial" panose="020B0604020202020204" pitchFamily="34" charset="0"/>
              <a:buChar char="•"/>
            </a:pPr>
            <a:r>
              <a:rPr lang="de-DE" dirty="0" smtClean="0"/>
              <a:t>This </a:t>
            </a:r>
            <a:r>
              <a:rPr lang="de-DE" dirty="0" err="1" smtClean="0"/>
              <a:t>equals</a:t>
            </a:r>
            <a:r>
              <a:rPr lang="de-DE" dirty="0" smtClean="0"/>
              <a:t> 12.7m </a:t>
            </a:r>
            <a:r>
              <a:rPr lang="de-DE" dirty="0" err="1" smtClean="0"/>
              <a:t>arrivals</a:t>
            </a:r>
            <a:r>
              <a:rPr lang="de-DE" dirty="0" smtClean="0"/>
              <a:t> </a:t>
            </a:r>
            <a:r>
              <a:rPr lang="de-DE" dirty="0" err="1" smtClean="0"/>
              <a:t>of</a:t>
            </a:r>
            <a:r>
              <a:rPr lang="de-DE" dirty="0" smtClean="0"/>
              <a:t> international </a:t>
            </a:r>
            <a:r>
              <a:rPr lang="de-DE" dirty="0" err="1" smtClean="0"/>
              <a:t>guests</a:t>
            </a:r>
            <a:r>
              <a:rPr lang="de-DE" dirty="0" smtClean="0"/>
              <a:t>.</a:t>
            </a:r>
          </a:p>
          <a:p>
            <a:pPr marL="182563" indent="-182563">
              <a:buFont typeface="Arial" panose="020B0604020202020204" pitchFamily="34" charset="0"/>
              <a:buChar char="•"/>
            </a:pP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i="1" dirty="0" smtClean="0"/>
              <a:t> </a:t>
            </a:r>
            <a:r>
              <a:rPr lang="de-DE" dirty="0" err="1" smtClean="0"/>
              <a:t>have</a:t>
            </a:r>
            <a:r>
              <a:rPr lang="de-DE" dirty="0" smtClean="0"/>
              <a:t> </a:t>
            </a:r>
            <a:r>
              <a:rPr lang="de-DE" dirty="0" err="1" smtClean="0"/>
              <a:t>dropped</a:t>
            </a:r>
            <a:r>
              <a:rPr lang="de-DE" dirty="0" smtClean="0"/>
              <a:t> in a </a:t>
            </a:r>
            <a:r>
              <a:rPr lang="de-DE" dirty="0" err="1" smtClean="0"/>
              <a:t>range</a:t>
            </a:r>
            <a:r>
              <a:rPr lang="de-DE" dirty="0" smtClean="0"/>
              <a:t> </a:t>
            </a:r>
            <a:r>
              <a:rPr lang="de-DE" dirty="0" err="1" smtClean="0"/>
              <a:t>from</a:t>
            </a:r>
            <a:r>
              <a:rPr lang="de-DE" dirty="0" smtClean="0"/>
              <a:t> 1% - 5% </a:t>
            </a:r>
            <a:r>
              <a:rPr lang="de-DE" dirty="0" err="1" smtClean="0"/>
              <a:t>since</a:t>
            </a:r>
            <a:r>
              <a:rPr lang="de-DE" dirty="0" smtClean="0"/>
              <a:t> 2016.</a:t>
            </a:r>
          </a:p>
          <a:p>
            <a:pPr marL="182563" indent="-182563">
              <a:buFont typeface="Arial" panose="020B0604020202020204" pitchFamily="34" charset="0"/>
              <a:buChar char="•"/>
            </a:pPr>
            <a:r>
              <a:rPr lang="de-DE" dirty="0" err="1" smtClean="0"/>
              <a:t>RevPAR</a:t>
            </a:r>
            <a:r>
              <a:rPr lang="de-DE" dirty="0" smtClean="0"/>
              <a:t> </a:t>
            </a:r>
            <a:r>
              <a:rPr lang="de-DE" dirty="0" err="1" smtClean="0"/>
              <a:t>has</a:t>
            </a:r>
            <a:r>
              <a:rPr lang="de-DE" dirty="0" smtClean="0"/>
              <a:t> </a:t>
            </a:r>
            <a:r>
              <a:rPr lang="de-DE" dirty="0" err="1" smtClean="0"/>
              <a:t>nevertheless</a:t>
            </a:r>
            <a:r>
              <a:rPr lang="de-DE" dirty="0" smtClean="0"/>
              <a:t> </a:t>
            </a:r>
            <a:r>
              <a:rPr lang="de-DE" dirty="0" err="1" smtClean="0"/>
              <a:t>increased</a:t>
            </a:r>
            <a:r>
              <a:rPr lang="de-DE" dirty="0" smtClean="0"/>
              <a:t>.</a:t>
            </a:r>
          </a:p>
        </p:txBody>
      </p:sp>
    </p:spTree>
    <p:extLst>
      <p:ext uri="{BB962C8B-B14F-4D97-AF65-F5344CB8AC3E}">
        <p14:creationId xmlns:p14="http://schemas.microsoft.com/office/powerpoint/2010/main" val="2582941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rotWithShape="1">
          <a:blip r:embed="rId2"/>
          <a:srcRect t="13173"/>
          <a:stretch/>
        </p:blipFill>
        <p:spPr>
          <a:xfrm>
            <a:off x="2492944" y="1522526"/>
            <a:ext cx="7719460" cy="5287834"/>
          </a:xfrm>
          <a:prstGeom prst="rect">
            <a:avLst/>
          </a:prstGeom>
        </p:spPr>
      </p:pic>
      <p:sp>
        <p:nvSpPr>
          <p:cNvPr id="2" name="Titel 1"/>
          <p:cNvSpPr>
            <a:spLocks noGrp="1"/>
          </p:cNvSpPr>
          <p:nvPr>
            <p:ph type="title"/>
          </p:nvPr>
        </p:nvSpPr>
        <p:spPr>
          <a:xfrm>
            <a:off x="1024128" y="585216"/>
            <a:ext cx="9842794" cy="1499616"/>
          </a:xfrm>
        </p:spPr>
        <p:txBody>
          <a:bodyPr>
            <a:normAutofit/>
          </a:bodyPr>
          <a:lstStyle/>
          <a:p>
            <a:r>
              <a:rPr lang="de-DE" b="1" dirty="0" err="1" smtClean="0"/>
              <a:t>tourist</a:t>
            </a:r>
            <a:r>
              <a:rPr lang="de-DE" b="1" dirty="0" smtClean="0"/>
              <a:t> </a:t>
            </a:r>
            <a:r>
              <a:rPr lang="de-DE" b="1" dirty="0" err="1" smtClean="0"/>
              <a:t>arrivals</a:t>
            </a:r>
            <a:r>
              <a:rPr lang="de-DE" b="1" dirty="0" smtClean="0"/>
              <a:t> AT </a:t>
            </a:r>
            <a:r>
              <a:rPr lang="de-DE" b="1" dirty="0" err="1" smtClean="0"/>
              <a:t>accomodation</a:t>
            </a:r>
            <a:r>
              <a:rPr lang="de-DE" b="1" dirty="0" smtClean="0"/>
              <a:t> </a:t>
            </a:r>
            <a:r>
              <a:rPr lang="de-DE" b="1" dirty="0" err="1" smtClean="0"/>
              <a:t>providers</a:t>
            </a:r>
            <a:r>
              <a:rPr lang="de-DE" b="1" dirty="0" smtClean="0"/>
              <a:t> in </a:t>
            </a:r>
            <a:r>
              <a:rPr lang="de-DE" b="1" dirty="0"/>
              <a:t>Portugal </a:t>
            </a:r>
            <a:r>
              <a:rPr lang="de-DE" b="1" dirty="0" smtClean="0"/>
              <a:t>2009 -2019</a:t>
            </a:r>
            <a:r>
              <a:rPr lang="de-DE" sz="2000" b="1" dirty="0" smtClean="0"/>
              <a:t> IN Mio.</a:t>
            </a:r>
            <a:endParaRPr lang="de-DE" sz="2000" dirty="0"/>
          </a:p>
        </p:txBody>
      </p:sp>
    </p:spTree>
    <p:extLst>
      <p:ext uri="{BB962C8B-B14F-4D97-AF65-F5344CB8AC3E}">
        <p14:creationId xmlns:p14="http://schemas.microsoft.com/office/powerpoint/2010/main" val="2315312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3093" y="0"/>
            <a:ext cx="9705814" cy="6858000"/>
          </a:xfrm>
          <a:prstGeom prst="rect">
            <a:avLst/>
          </a:prstGeom>
        </p:spPr>
      </p:pic>
    </p:spTree>
    <p:extLst>
      <p:ext uri="{BB962C8B-B14F-4D97-AF65-F5344CB8AC3E}">
        <p14:creationId xmlns:p14="http://schemas.microsoft.com/office/powerpoint/2010/main" val="2720426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647" y="520996"/>
            <a:ext cx="9705814" cy="6858000"/>
          </a:xfrm>
          <a:prstGeom prst="rect">
            <a:avLst/>
          </a:prstGeom>
        </p:spPr>
      </p:pic>
    </p:spTree>
    <p:extLst>
      <p:ext uri="{BB962C8B-B14F-4D97-AF65-F5344CB8AC3E}">
        <p14:creationId xmlns:p14="http://schemas.microsoft.com/office/powerpoint/2010/main" val="18246676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smtClean="0"/>
              <a:t>Good</a:t>
            </a:r>
            <a:r>
              <a:rPr lang="de-DE" dirty="0" smtClean="0"/>
              <a:t> Data </a:t>
            </a:r>
            <a:r>
              <a:rPr lang="de-DE" dirty="0" err="1" smtClean="0"/>
              <a:t>Paints</a:t>
            </a:r>
            <a:r>
              <a:rPr lang="de-DE" dirty="0" smtClean="0"/>
              <a:t> A Picture </a:t>
            </a:r>
            <a:br>
              <a:rPr lang="de-DE" dirty="0" smtClean="0"/>
            </a:br>
            <a:r>
              <a:rPr lang="de-DE" dirty="0" err="1" smtClean="0"/>
              <a:t>Of</a:t>
            </a:r>
            <a:r>
              <a:rPr lang="de-DE" dirty="0" smtClean="0"/>
              <a:t> The World.</a:t>
            </a:r>
            <a:endParaRPr lang="de-DE" dirty="0"/>
          </a:p>
        </p:txBody>
      </p:sp>
      <p:pic>
        <p:nvPicPr>
          <p:cNvPr id="9" name="Grafik 8"/>
          <p:cNvPicPr>
            <a:picLocks noChangeAspect="1"/>
          </p:cNvPicPr>
          <p:nvPr/>
        </p:nvPicPr>
        <p:blipFill rotWithShape="1">
          <a:blip r:embed="rId2">
            <a:extLst>
              <a:ext uri="{28A0092B-C50C-407E-A947-70E740481C1C}">
                <a14:useLocalDpi xmlns:a14="http://schemas.microsoft.com/office/drawing/2010/main" val="0"/>
              </a:ext>
            </a:extLst>
          </a:blip>
          <a:srcRect l="5770" t="58" b="29299"/>
          <a:stretch/>
        </p:blipFill>
        <p:spPr>
          <a:xfrm>
            <a:off x="0" y="-188628"/>
            <a:ext cx="12192000" cy="4760628"/>
          </a:xfrm>
          <a:prstGeom prst="rect">
            <a:avLst/>
          </a:prstGeom>
        </p:spPr>
      </p:pic>
    </p:spTree>
    <p:extLst>
      <p:ext uri="{BB962C8B-B14F-4D97-AF65-F5344CB8AC3E}">
        <p14:creationId xmlns:p14="http://schemas.microsoft.com/office/powerpoint/2010/main" val="42063121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0</TotalTime>
  <Words>520</Words>
  <Application>Microsoft Office PowerPoint</Application>
  <PresentationFormat>Breitbild</PresentationFormat>
  <Paragraphs>195</Paragraphs>
  <Slides>34</Slides>
  <Notes>0</Notes>
  <HiddenSlides>10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34</vt:i4>
      </vt:variant>
    </vt:vector>
  </HeadingPairs>
  <TitlesOfParts>
    <vt:vector size="39" baseType="lpstr">
      <vt:lpstr>Arial</vt:lpstr>
      <vt:lpstr>Tw Cen MT</vt:lpstr>
      <vt:lpstr>Tw Cen MT Condensed</vt:lpstr>
      <vt:lpstr>Wingdings 3</vt:lpstr>
      <vt:lpstr>Integral</vt:lpstr>
      <vt:lpstr>Hotel Bookings:  „To Cancel or not to cancel“</vt:lpstr>
      <vt:lpstr>Hotel Bookings:  „To Cancel or not to cancel“</vt:lpstr>
      <vt:lpstr>Hotel Bookings:  „To Cancel or not to cancel“</vt:lpstr>
      <vt:lpstr>HOTELs: „To cancel or not to cancel“</vt:lpstr>
      <vt:lpstr>the portugese touristic Market - 2018</vt:lpstr>
      <vt:lpstr>tourist arrivals AT accomodation providers in Portugal 2009 -2019 IN Mio.</vt:lpstr>
      <vt:lpstr>PowerPoint-Präsentation</vt:lpstr>
      <vt:lpstr>PowerPoint-Präsentation</vt:lpstr>
      <vt:lpstr>THE Beauty - of data</vt:lpstr>
      <vt:lpstr>THE Beauty - of data</vt:lpstr>
      <vt:lpstr>Possible kpi s</vt:lpstr>
      <vt:lpstr>Data structure</vt:lpstr>
      <vt:lpstr>CANCELLATion Rate per month in %</vt:lpstr>
      <vt:lpstr>Travel Rate (positive for no cancellation)</vt:lpstr>
      <vt:lpstr>PowerPoint-Präsentation</vt:lpstr>
      <vt:lpstr>Life begins Where the data ends</vt:lpstr>
      <vt:lpstr>Is „the machine“  a fortune teller?</vt:lpstr>
      <vt:lpstr>Is „the machine“  a fortune teller?</vt:lpstr>
      <vt:lpstr>Is „the machine“  a fortune teller?</vt:lpstr>
      <vt:lpstr>Is „the machine“  a fortune teller?</vt:lpstr>
      <vt:lpstr>Can a machine predict people‘s behavior in the future?</vt:lpstr>
      <vt:lpstr>Trying to tackle the cancellation question</vt:lpstr>
      <vt:lpstr>„Nice.  But you can do better.“</vt:lpstr>
      <vt:lpstr>And I tried harder…</vt:lpstr>
      <vt:lpstr>Trying to tackle the cancellation question</vt:lpstr>
      <vt:lpstr>The Problem:  imbalanced data</vt:lpstr>
      <vt:lpstr>PowerPoint-Präsentation</vt:lpstr>
      <vt:lpstr>PowerPoint-Präsentation</vt:lpstr>
      <vt:lpstr>The Problem:  imbalanced data</vt:lpstr>
      <vt:lpstr>PowerPoint-Präsentation</vt:lpstr>
      <vt:lpstr>Oversampling with smote</vt:lpstr>
      <vt:lpstr>Finally THE Miracle…</vt:lpstr>
      <vt:lpstr>PowerPoint-Präsentation</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Bookings:  „To Cancel or not to cancel“</dc:title>
  <dc:creator>Diana Jaffé</dc:creator>
  <cp:lastModifiedBy>Diana Jaffé</cp:lastModifiedBy>
  <cp:revision>52</cp:revision>
  <dcterms:created xsi:type="dcterms:W3CDTF">2021-06-09T14:50:24Z</dcterms:created>
  <dcterms:modified xsi:type="dcterms:W3CDTF">2021-06-10T12:15:27Z</dcterms:modified>
</cp:coreProperties>
</file>

<file path=docProps/thumbnail.jpeg>
</file>